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s://www.ncbi.nlm.nih.gov/pubmed/21310306" TargetMode="External"/><Relationship Id="rId4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4"/>
          <p:cNvSpPr txBox="1"/>
          <p:nvPr/>
        </p:nvSpPr>
        <p:spPr>
          <a:xfrm>
            <a:off x="262287" y="3505200"/>
            <a:ext cx="8667552" cy="1487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200">
                <a:solidFill>
                  <a:srgbClr val="FF0000"/>
                </a:solidFill>
              </a:defRPr>
            </a:pPr>
            <a:r>
              <a:t>Supplementing the Standard American Diet:</a:t>
            </a:r>
          </a:p>
          <a:p>
            <a:pPr algn="ctr">
              <a:defRPr b="1" sz="3200">
                <a:solidFill>
                  <a:srgbClr val="FF0000"/>
                </a:solidFill>
              </a:defRPr>
            </a:pPr>
            <a:r>
              <a:t>The Top 5 Nutrients Most Patients Need</a:t>
            </a:r>
            <a:br/>
          </a:p>
        </p:txBody>
      </p:sp>
      <p:sp>
        <p:nvSpPr>
          <p:cNvPr id="95" name="TextBox 2"/>
          <p:cNvSpPr txBox="1"/>
          <p:nvPr/>
        </p:nvSpPr>
        <p:spPr>
          <a:xfrm>
            <a:off x="1722119" y="5374056"/>
            <a:ext cx="5775962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/>
            </a:lvl1pPr>
          </a:lstStyle>
          <a:p>
            <a:pPr/>
            <a:r>
              <a:t>Cherise Bludau-Branch APRN FNP-BC FAAMM</a:t>
            </a:r>
          </a:p>
        </p:txBody>
      </p:sp>
      <p:pic>
        <p:nvPicPr>
          <p:cNvPr id="96" name="central drug logo transparent.png" descr="central drug logo transpar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075" y="659088"/>
            <a:ext cx="6373850" cy="1487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4"/>
          <p:cNvSpPr txBox="1"/>
          <p:nvPr/>
        </p:nvSpPr>
        <p:spPr>
          <a:xfrm>
            <a:off x="655319" y="1620322"/>
            <a:ext cx="7909562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/>
            </a:pPr>
            <a:r>
              <a:t>Magnesium Absorption</a:t>
            </a:r>
          </a:p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135" name="Content Placeholder 2"/>
          <p:cNvSpPr txBox="1"/>
          <p:nvPr/>
        </p:nvSpPr>
        <p:spPr>
          <a:xfrm>
            <a:off x="5379719" y="2667000"/>
            <a:ext cx="3718563" cy="2783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/>
            </a:pPr>
            <a:r>
              <a:t>Magnesium Chelate Absorption </a:t>
            </a:r>
            <a:endParaRPr baseline="30000"/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8.8 times greater than magnesium oxide</a:t>
            </a:r>
            <a:endParaRPr sz="3200"/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5.6 times greater than magnesium sulfate</a:t>
            </a:r>
            <a:endParaRPr sz="3200"/>
          </a:p>
          <a:p>
            <a:pPr marL="342900" indent="-342900">
              <a:spcBef>
                <a:spcPts val="400"/>
              </a:spcBef>
              <a:buSzPct val="100000"/>
              <a:buFont typeface="Arial"/>
              <a:buChar char="•"/>
              <a:defRPr sz="2000"/>
            </a:pPr>
            <a:r>
              <a:t>2.3 times greater than magnesium carbonate</a:t>
            </a:r>
          </a:p>
        </p:txBody>
      </p:sp>
      <p:pic>
        <p:nvPicPr>
          <p:cNvPr id="13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062" y="2703291"/>
            <a:ext cx="4777939" cy="2645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6039842"/>
            <a:ext cx="733280" cy="741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central drug logo transparent.png" descr="central drug logo transparen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64" y="118194"/>
            <a:ext cx="3809272" cy="889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Content Placeholder 8" descr="Content Placeholder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3250" y="1417637"/>
            <a:ext cx="5277500" cy="4362451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TextBox 2"/>
          <p:cNvSpPr txBox="1"/>
          <p:nvPr/>
        </p:nvSpPr>
        <p:spPr>
          <a:xfrm>
            <a:off x="655319" y="6214030"/>
            <a:ext cx="7909562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FFFFFF"/>
                </a:solidFill>
              </a:defRPr>
            </a:lvl1pPr>
          </a:lstStyle>
          <a:p>
            <a:pPr/>
            <a:r>
              <a:t>We have 10 times more bacteria than the number of cells in our body!</a:t>
            </a:r>
          </a:p>
        </p:txBody>
      </p:sp>
      <p:pic>
        <p:nvPicPr>
          <p:cNvPr id="142" name="central drug logo transparent.png" descr="central drug logo transpar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64" y="118194"/>
            <a:ext cx="3809272" cy="889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Box 2"/>
          <p:cNvSpPr txBox="1"/>
          <p:nvPr/>
        </p:nvSpPr>
        <p:spPr>
          <a:xfrm>
            <a:off x="580054" y="1523999"/>
            <a:ext cx="3252277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Benefits of Probiotics</a:t>
            </a:r>
          </a:p>
        </p:txBody>
      </p:sp>
      <p:sp>
        <p:nvSpPr>
          <p:cNvPr id="145" name="Content Placeholder 2"/>
          <p:cNvSpPr txBox="1"/>
          <p:nvPr/>
        </p:nvSpPr>
        <p:spPr>
          <a:xfrm>
            <a:off x="193702" y="1981200"/>
            <a:ext cx="8138161" cy="396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1" indent="406908" defTabSz="813816">
              <a:lnSpc>
                <a:spcPct val="80000"/>
              </a:lnSpc>
              <a:spcBef>
                <a:spcPts val="400"/>
              </a:spcBef>
              <a:defRPr sz="1779"/>
            </a:pPr>
            <a:r>
              <a:t>Promising research has shown potential benefits in the prevention or treatment of:</a:t>
            </a:r>
            <a:endParaRPr sz="2046"/>
          </a:p>
          <a:p>
            <a:pPr lvl="1" marL="661225" indent="-254317" defTabSz="813816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–"/>
              <a:defRPr sz="1779"/>
            </a:pPr>
            <a:r>
              <a:t>Diarrhea</a:t>
            </a:r>
            <a:endParaRPr sz="2046"/>
          </a:p>
          <a:p>
            <a:pPr lvl="1" marL="661225" indent="-254317" defTabSz="813816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–"/>
              <a:defRPr sz="1779"/>
            </a:pPr>
            <a:r>
              <a:t>Irritable Bowel Syndrome</a:t>
            </a:r>
            <a:endParaRPr sz="2046"/>
          </a:p>
          <a:p>
            <a:pPr lvl="1" marL="661225" indent="-254317" defTabSz="813816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–"/>
              <a:defRPr sz="1779"/>
            </a:pPr>
            <a:r>
              <a:t>Ulcerative colitis</a:t>
            </a:r>
            <a:endParaRPr sz="2046"/>
          </a:p>
          <a:p>
            <a:pPr lvl="1" marL="661225" indent="-254317" defTabSz="813816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–"/>
              <a:defRPr sz="1779"/>
            </a:pPr>
            <a:r>
              <a:t>Crohn’s disease</a:t>
            </a:r>
            <a:endParaRPr sz="2046"/>
          </a:p>
          <a:p>
            <a:pPr lvl="1" marL="661225" indent="-254317" defTabSz="813816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–"/>
              <a:defRPr sz="1779"/>
            </a:pPr>
            <a:r>
              <a:t>H. pylori (ulcers)</a:t>
            </a:r>
            <a:endParaRPr sz="2046"/>
          </a:p>
          <a:p>
            <a:pPr lvl="1" marL="661225" indent="-254317" defTabSz="813816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–"/>
              <a:defRPr sz="1779"/>
            </a:pPr>
            <a:r>
              <a:t>Vaginal infections</a:t>
            </a:r>
            <a:endParaRPr sz="2046"/>
          </a:p>
          <a:p>
            <a:pPr lvl="1" marL="661225" indent="-254317" defTabSz="813816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–"/>
              <a:defRPr sz="1779"/>
            </a:pPr>
            <a:r>
              <a:t>UTIs</a:t>
            </a:r>
            <a:endParaRPr sz="2046"/>
          </a:p>
          <a:p>
            <a:pPr lvl="1" marL="661225" indent="-254317" defTabSz="813816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–"/>
              <a:defRPr sz="1779"/>
            </a:pPr>
            <a:r>
              <a:t>Recurrence of bladder cancer</a:t>
            </a:r>
            <a:endParaRPr sz="2046"/>
          </a:p>
          <a:p>
            <a:pPr lvl="1" marL="661225" indent="-254317" defTabSz="813816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–"/>
              <a:defRPr sz="1779"/>
            </a:pPr>
            <a:r>
              <a:t>C. diff infections</a:t>
            </a:r>
            <a:endParaRPr sz="2046"/>
          </a:p>
          <a:p>
            <a:pPr lvl="1" marL="661225" indent="-254317" defTabSz="813816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–"/>
              <a:defRPr sz="1779"/>
            </a:pPr>
            <a:r>
              <a:t>Pouchitis</a:t>
            </a:r>
            <a:endParaRPr sz="2136"/>
          </a:p>
          <a:p>
            <a:pPr lvl="1" marL="661225" indent="-254317" defTabSz="813816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–"/>
              <a:defRPr sz="1779"/>
            </a:pPr>
            <a:r>
              <a:t>Eczema in children</a:t>
            </a:r>
            <a:endParaRPr sz="2046"/>
          </a:p>
        </p:txBody>
      </p:sp>
      <p:pic>
        <p:nvPicPr>
          <p:cNvPr id="146" name="central drug logo transparent.png" descr="central drug logo transpar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364" y="118194"/>
            <a:ext cx="3809272" cy="889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Class="entr" nodeType="afterEffect" presetID="10" grpId="1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Class="entr" nodeType="afterEffect" presetID="10" grpId="1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Class="entr" nodeType="afterEffect" presetID="10" grpId="1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Class="entr" nodeType="afterEffect" presetID="10" grpId="1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Class="entr" nodeType="afterEffect" presetID="10" grpId="1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Class="entr" nodeType="afterEffect" presetID="10" grpId="1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750"/>
                            </p:stCondLst>
                            <p:childTnLst>
                              <p:par>
                                <p:cTn id="36" presetClass="entr" nodeType="afterEffect" presetID="10" grpId="1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500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Class="entr" nodeType="afterEffect" presetID="10" grpId="1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250"/>
                            </p:stCondLst>
                            <p:childTnLst>
                              <p:par>
                                <p:cTn id="44" presetClass="entr" nodeType="afterEffect" presetID="10" grpId="1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6" dur="500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Class="entr" nodeType="afterEffect" presetID="10" grpId="1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500"/>
                                        <p:tgtEl>
                                          <p:spTgt spid="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750"/>
                            </p:stCondLst>
                            <p:childTnLst>
                              <p:par>
                                <p:cTn id="52" presetClass="entr" nodeType="afterEffect" presetID="10" grpId="1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4" dur="500"/>
                                        <p:tgtEl>
                                          <p:spTgt spid="1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Class="entr" nodeType="afterEffect" presetID="10" grpId="1" fill="hold">
                                  <p:stCondLst>
                                    <p:cond delay="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500"/>
                                        <p:tgtEl>
                                          <p:spTgt spid="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Box 2"/>
          <p:cNvSpPr txBox="1"/>
          <p:nvPr/>
        </p:nvSpPr>
        <p:spPr>
          <a:xfrm>
            <a:off x="799189" y="1371599"/>
            <a:ext cx="3173101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Vitamin D Deficiency</a:t>
            </a:r>
          </a:p>
        </p:txBody>
      </p:sp>
      <p:sp>
        <p:nvSpPr>
          <p:cNvPr id="149" name="Content Placeholder 2"/>
          <p:cNvSpPr txBox="1"/>
          <p:nvPr/>
        </p:nvSpPr>
        <p:spPr>
          <a:xfrm>
            <a:off x="579119" y="2047220"/>
            <a:ext cx="4632962" cy="2684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12039" indent="-312039" defTabSz="832104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184"/>
            </a:pPr>
            <a:r>
              <a:t>41.6% of adults in the US are deficient. </a:t>
            </a:r>
            <a:endParaRPr sz="2912"/>
          </a:p>
          <a:p>
            <a:pPr marL="312039" indent="-312039" defTabSz="832104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184"/>
            </a:pPr>
            <a:r>
              <a:t>This number goes up to 69.2% in Hispanics a</a:t>
            </a:r>
            <a:endParaRPr sz="2912"/>
          </a:p>
          <a:p>
            <a:pPr marL="312039" indent="-312039" defTabSz="832104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2184"/>
            </a:pPr>
            <a:r>
              <a:t>82.1% in African-Americans</a:t>
            </a:r>
            <a:endParaRPr sz="2912"/>
          </a:p>
          <a:p>
            <a:pPr marL="312039" indent="-312039" defTabSz="832104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b="1" sz="2184"/>
            </a:pPr>
            <a:r>
              <a:t>Ask for your level to be measured</a:t>
            </a:r>
            <a:r>
              <a:rPr sz="2548"/>
              <a:t> </a:t>
            </a:r>
            <a:endParaRPr sz="2912"/>
          </a:p>
        </p:txBody>
      </p:sp>
      <p:pic>
        <p:nvPicPr>
          <p:cNvPr id="150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2600" y="1939596"/>
            <a:ext cx="2688828" cy="2688829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4"/>
          <p:cNvSpPr txBox="1"/>
          <p:nvPr/>
        </p:nvSpPr>
        <p:spPr>
          <a:xfrm>
            <a:off x="655319" y="4731398"/>
            <a:ext cx="6309362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Prevalence and correlates of vitamin D deficiency in US adults. </a:t>
            </a:r>
            <a:r>
              <a:rPr b="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Nutr</a:t>
            </a:r>
            <a:r>
              <a:rPr b="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 Res.</a:t>
            </a:r>
            <a:r>
              <a:rPr b="0"/>
              <a:t> 2011 Jan;31(1):48-54. doi: 10.1016/j.nutres.2010.12.001.</a:t>
            </a:r>
          </a:p>
        </p:txBody>
      </p:sp>
      <p:pic>
        <p:nvPicPr>
          <p:cNvPr id="152" name="central drug logo transparent.png" descr="central drug logo transparen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7364" y="118194"/>
            <a:ext cx="3809272" cy="889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Box 2"/>
          <p:cNvSpPr txBox="1"/>
          <p:nvPr/>
        </p:nvSpPr>
        <p:spPr>
          <a:xfrm>
            <a:off x="799189" y="1371599"/>
            <a:ext cx="4805771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Vitamin D Deficiency Symptoms</a:t>
            </a:r>
          </a:p>
        </p:txBody>
      </p:sp>
      <p:sp>
        <p:nvSpPr>
          <p:cNvPr id="155" name="Content Placeholder 2"/>
          <p:cNvSpPr txBox="1"/>
          <p:nvPr/>
        </p:nvSpPr>
        <p:spPr>
          <a:xfrm>
            <a:off x="635764" y="1904999"/>
            <a:ext cx="4632961" cy="400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05180" indent="-305180" defTabSz="813816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779"/>
            </a:pPr>
            <a:r>
              <a:t>Hair Loss</a:t>
            </a:r>
            <a:endParaRPr sz="2403"/>
          </a:p>
          <a:p>
            <a:pPr marL="305180" indent="-305180" defTabSz="813816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779"/>
            </a:pPr>
            <a:r>
              <a:t>Changes in mood, including depression or anxiety</a:t>
            </a:r>
            <a:endParaRPr sz="2403"/>
          </a:p>
          <a:p>
            <a:pPr marL="305180" indent="-305180" defTabSz="813816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779"/>
            </a:pPr>
            <a:r>
              <a:t>Frequent fractures</a:t>
            </a:r>
            <a:endParaRPr sz="2403"/>
          </a:p>
          <a:p>
            <a:pPr marL="305180" indent="-305180" defTabSz="813816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779"/>
            </a:pPr>
            <a:r>
              <a:t>Slow wound-healing</a:t>
            </a:r>
            <a:endParaRPr sz="2403"/>
          </a:p>
          <a:p>
            <a:pPr marL="305180" indent="-305180" defTabSz="813816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779"/>
            </a:pPr>
            <a:r>
              <a:t>Loss of bone density</a:t>
            </a:r>
            <a:endParaRPr sz="2403"/>
          </a:p>
          <a:p>
            <a:pPr marL="305180" indent="-305180" defTabSz="813816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779"/>
            </a:pPr>
            <a:r>
              <a:t>Muscle weakness</a:t>
            </a:r>
            <a:endParaRPr sz="2403"/>
          </a:p>
          <a:p>
            <a:pPr marL="305180" indent="-305180" defTabSz="813816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779"/>
            </a:pPr>
            <a:r>
              <a:t>New or worsening high blood pressure</a:t>
            </a:r>
            <a:endParaRPr sz="2403"/>
          </a:p>
          <a:p>
            <a:pPr marL="305180" indent="-305180" defTabSz="813816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779"/>
            </a:pPr>
            <a:r>
              <a:t>Constant fatigue</a:t>
            </a:r>
            <a:endParaRPr sz="2403"/>
          </a:p>
          <a:p>
            <a:pPr marL="305180" indent="-305180" defTabSz="813816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779"/>
            </a:pPr>
            <a:r>
              <a:t>Chronic pain</a:t>
            </a:r>
            <a:endParaRPr sz="2403"/>
          </a:p>
          <a:p>
            <a:pPr marL="305180" indent="-305180" defTabSz="813816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779"/>
            </a:pPr>
            <a:r>
              <a:t>Infertility</a:t>
            </a:r>
            <a:endParaRPr sz="2403"/>
          </a:p>
          <a:p>
            <a:pPr marL="305180" indent="-305180" defTabSz="813816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779"/>
            </a:pPr>
            <a:r>
              <a:t>Decreased endurance</a:t>
            </a:r>
            <a:endParaRPr sz="2403"/>
          </a:p>
        </p:txBody>
      </p:sp>
      <p:pic>
        <p:nvPicPr>
          <p:cNvPr id="15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2600" y="1939596"/>
            <a:ext cx="2688828" cy="2688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central drug logo transparent.png" descr="central drug logo transpar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64" y="118194"/>
            <a:ext cx="3809272" cy="889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4"/>
          <p:cNvSpPr txBox="1"/>
          <p:nvPr/>
        </p:nvSpPr>
        <p:spPr>
          <a:xfrm>
            <a:off x="818125" y="1417637"/>
            <a:ext cx="351619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Cherise’s Daily Top Five</a:t>
            </a:r>
          </a:p>
        </p:txBody>
      </p:sp>
      <p:sp>
        <p:nvSpPr>
          <p:cNvPr id="160" name="Content Placeholder 2"/>
          <p:cNvSpPr txBox="1"/>
          <p:nvPr/>
        </p:nvSpPr>
        <p:spPr>
          <a:xfrm>
            <a:off x="937093" y="2097539"/>
            <a:ext cx="3870961" cy="3550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Multivitamin</a:t>
            </a:r>
            <a:endParaRPr sz="3200"/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Omega 3s / Fish Oil</a:t>
            </a:r>
            <a:endParaRPr sz="3200"/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Magnesium</a:t>
            </a:r>
            <a:endParaRPr sz="3200"/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Probiotics</a:t>
            </a:r>
            <a:endParaRPr sz="3200"/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Vitamin D3</a:t>
            </a:r>
          </a:p>
        </p:txBody>
      </p:sp>
      <p:pic>
        <p:nvPicPr>
          <p:cNvPr id="161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2987" y="1336350"/>
            <a:ext cx="3833813" cy="383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central drug logo transparent.png" descr="central drug logo transpar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64" y="118194"/>
            <a:ext cx="3809272" cy="889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5"/>
          <p:cNvSpPr txBox="1"/>
          <p:nvPr/>
        </p:nvSpPr>
        <p:spPr>
          <a:xfrm>
            <a:off x="1112519" y="3048000"/>
            <a:ext cx="7147562" cy="1223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68580" algn="ctr">
              <a:defRPr b="1" sz="4000"/>
            </a:lvl1pPr>
          </a:lstStyle>
          <a:p>
            <a:pPr/>
            <a:r>
              <a:t>Would you like a plan specific to your individual needs?</a:t>
            </a:r>
          </a:p>
        </p:txBody>
      </p:sp>
      <p:sp>
        <p:nvSpPr>
          <p:cNvPr id="165" name="TextBox 6"/>
          <p:cNvSpPr txBox="1"/>
          <p:nvPr/>
        </p:nvSpPr>
        <p:spPr>
          <a:xfrm>
            <a:off x="883919" y="4419599"/>
            <a:ext cx="7452362" cy="1497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/>
            </a:pPr>
            <a:r>
              <a:t>Cherise Bludau-Branch APRN FNP-BC FAAMM</a:t>
            </a:r>
          </a:p>
          <a:p>
            <a:pPr algn="ctr">
              <a:defRPr sz="2400"/>
            </a:pPr>
            <a:r>
              <a:t>cherisebb@centraldrug.net</a:t>
            </a:r>
          </a:p>
          <a:p>
            <a:pPr algn="ctr">
              <a:defRPr sz="2400"/>
            </a:pPr>
            <a:r>
              <a:t>P:361-575-4713</a:t>
            </a:r>
          </a:p>
        </p:txBody>
      </p:sp>
      <p:pic>
        <p:nvPicPr>
          <p:cNvPr id="166" name="central drug logo transparent.png" descr="central drug logo transpare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075" y="659088"/>
            <a:ext cx="6373850" cy="14876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Content Placeholder 7" descr="Content Placeholder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398" y="1350531"/>
            <a:ext cx="8901488" cy="4897869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central drug logo transparent.png" descr="central drug logo transpar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64" y="118194"/>
            <a:ext cx="3809272" cy="889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2"/>
          <p:cNvSpPr txBox="1"/>
          <p:nvPr/>
        </p:nvSpPr>
        <p:spPr>
          <a:xfrm>
            <a:off x="732454" y="1295399"/>
            <a:ext cx="7451426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Nutrient Deficiency Prevalent in the Majority of Americans: </a:t>
            </a:r>
          </a:p>
        </p:txBody>
      </p:sp>
      <p:pic>
        <p:nvPicPr>
          <p:cNvPr id="102" name="Content Placeholder 11" descr="Content Placeholder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4426" y="1710435"/>
            <a:ext cx="7295147" cy="427193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250190" dir="8460000">
              <a:srgbClr val="000000">
                <a:alpha val="28000"/>
              </a:srgbClr>
            </a:outerShdw>
          </a:effectLst>
        </p:spPr>
      </p:pic>
      <p:sp>
        <p:nvSpPr>
          <p:cNvPr id="103" name="TextBox 11"/>
          <p:cNvSpPr txBox="1"/>
          <p:nvPr/>
        </p:nvSpPr>
        <p:spPr>
          <a:xfrm>
            <a:off x="978973" y="6096000"/>
            <a:ext cx="7680961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>
                <a:solidFill>
                  <a:srgbClr val="FFFFFF"/>
                </a:solidFill>
              </a:defRPr>
            </a:lvl1pPr>
          </a:lstStyle>
          <a:p>
            <a:pPr/>
            <a:r>
              <a:t>Key vitamins and minerals and the estimated percentage of the U.S. population deficient in them. (Source: US Department of Agriculture, 2009)</a:t>
            </a:r>
          </a:p>
        </p:txBody>
      </p:sp>
      <p:pic>
        <p:nvPicPr>
          <p:cNvPr id="104" name="central drug logo transparent.png" descr="central drug logo transpar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64" y="118194"/>
            <a:ext cx="3809272" cy="889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4"/>
          <p:cNvSpPr txBox="1"/>
          <p:nvPr/>
        </p:nvSpPr>
        <p:spPr>
          <a:xfrm>
            <a:off x="750593" y="1368072"/>
            <a:ext cx="2293106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/>
            </a:lvl1pPr>
          </a:lstStyle>
          <a:p>
            <a:pPr/>
            <a:r>
              <a:t>What is the RDA?</a:t>
            </a:r>
          </a:p>
        </p:txBody>
      </p:sp>
      <p:sp>
        <p:nvSpPr>
          <p:cNvPr id="107" name="Content Placeholder 7"/>
          <p:cNvSpPr txBox="1"/>
          <p:nvPr/>
        </p:nvSpPr>
        <p:spPr>
          <a:xfrm>
            <a:off x="750593" y="2560969"/>
            <a:ext cx="3489961" cy="2915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R-----D----A-------</a:t>
            </a:r>
            <a:endParaRPr sz="320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Only enough vitamins to keep us from having a deficiency syndrome</a:t>
            </a:r>
            <a:endParaRPr sz="320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RDA has nothing to do with Optimal Health</a:t>
            </a:r>
          </a:p>
        </p:txBody>
      </p:sp>
      <p:pic>
        <p:nvPicPr>
          <p:cNvPr id="108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1454149"/>
            <a:ext cx="4229100" cy="51292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</p:pic>
      <p:pic>
        <p:nvPicPr>
          <p:cNvPr id="109" name="central drug logo transparent.png" descr="central drug logo transpar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64" y="118194"/>
            <a:ext cx="3809272" cy="889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4"/>
          <p:cNvSpPr txBox="1"/>
          <p:nvPr/>
        </p:nvSpPr>
        <p:spPr>
          <a:xfrm>
            <a:off x="818125" y="1417637"/>
            <a:ext cx="351619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Cherise’s Daily Top Five</a:t>
            </a:r>
          </a:p>
        </p:txBody>
      </p:sp>
      <p:sp>
        <p:nvSpPr>
          <p:cNvPr id="112" name="Content Placeholder 2"/>
          <p:cNvSpPr txBox="1"/>
          <p:nvPr/>
        </p:nvSpPr>
        <p:spPr>
          <a:xfrm>
            <a:off x="937093" y="2097539"/>
            <a:ext cx="3870961" cy="3550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Multivitamin</a:t>
            </a:r>
            <a:endParaRPr sz="3200"/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Omega 3s / Fish Oil</a:t>
            </a:r>
            <a:endParaRPr sz="3200"/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Magnesium</a:t>
            </a:r>
            <a:endParaRPr sz="3200"/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Probiotics</a:t>
            </a:r>
            <a:endParaRPr sz="3200"/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•"/>
              <a:defRPr sz="2800"/>
            </a:pPr>
            <a:r>
              <a:t>Vitamin D3</a:t>
            </a:r>
          </a:p>
        </p:txBody>
      </p:sp>
      <p:pic>
        <p:nvPicPr>
          <p:cNvPr id="113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2987" y="1336350"/>
            <a:ext cx="3833813" cy="3833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central drug logo transparent.png" descr="central drug logo transpar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64" y="118194"/>
            <a:ext cx="3809272" cy="889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4"/>
          <p:cNvSpPr txBox="1"/>
          <p:nvPr/>
        </p:nvSpPr>
        <p:spPr>
          <a:xfrm>
            <a:off x="731519" y="1417637"/>
            <a:ext cx="4226308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How Does Your Multivitamin Stack Up?</a:t>
            </a:r>
          </a:p>
        </p:txBody>
      </p:sp>
      <p:sp>
        <p:nvSpPr>
          <p:cNvPr id="117" name="Content Placeholder 2"/>
          <p:cNvSpPr txBox="1"/>
          <p:nvPr/>
        </p:nvSpPr>
        <p:spPr>
          <a:xfrm>
            <a:off x="731519" y="2087945"/>
            <a:ext cx="3870962" cy="3550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22325" indent="-322325" defTabSz="859536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1598"/>
            </a:pPr>
            <a:r>
              <a:t>One-a Day Vitamins Do Only Half the JOB!</a:t>
            </a:r>
          </a:p>
          <a:p>
            <a:pPr marL="322325" indent="-322325" defTabSz="859536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1410"/>
            </a:pPr>
          </a:p>
          <a:p>
            <a:pPr marL="322325" indent="-322325" defTabSz="859536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1598"/>
            </a:pPr>
            <a:r>
              <a:t>Most of the water-soluble vitamins and minerals are out of you body in 4 hours</a:t>
            </a:r>
          </a:p>
          <a:p>
            <a:pPr marL="322325" indent="-322325" defTabSz="859536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1410"/>
            </a:pPr>
          </a:p>
          <a:p>
            <a:pPr marL="322325" indent="-322325" defTabSz="859536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1598"/>
            </a:pPr>
            <a:r>
              <a:t>Vitamins attached to HCl carrier molecule</a:t>
            </a:r>
          </a:p>
          <a:p>
            <a:pPr marL="322325" indent="-322325" defTabSz="859536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1598"/>
            </a:pPr>
          </a:p>
          <a:p>
            <a:pPr marL="322325" indent="-322325" defTabSz="859536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1598"/>
            </a:pPr>
            <a:r>
              <a:t>Tablets are packed tight-capsules optimal choice</a:t>
            </a:r>
          </a:p>
          <a:p>
            <a:pPr marL="322325" indent="-322325" defTabSz="859536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1410"/>
            </a:pPr>
          </a:p>
          <a:p>
            <a:pPr marL="322325" indent="-322325" defTabSz="859536">
              <a:lnSpc>
                <a:spcPct val="80000"/>
              </a:lnSpc>
              <a:spcBef>
                <a:spcPts val="300"/>
              </a:spcBef>
              <a:buSzPct val="100000"/>
              <a:buFont typeface="Arial"/>
              <a:buChar char="•"/>
              <a:defRPr sz="1598"/>
            </a:pPr>
            <a:r>
              <a:t>Do to stress, environmental toxins, illness, and low nutrients in our food, we need 24-hour coverage.</a:t>
            </a:r>
          </a:p>
        </p:txBody>
      </p:sp>
      <p:pic>
        <p:nvPicPr>
          <p:cNvPr id="118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800" y="1417637"/>
            <a:ext cx="4038600" cy="434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central drug logo transparent.png" descr="central drug logo transpar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64" y="118194"/>
            <a:ext cx="3809272" cy="889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4"/>
          <p:cNvSpPr txBox="1"/>
          <p:nvPr/>
        </p:nvSpPr>
        <p:spPr>
          <a:xfrm>
            <a:off x="818124" y="1417637"/>
            <a:ext cx="2743360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/>
            <a:r>
              <a:t>Vitamin Tips of the Trade</a:t>
            </a:r>
          </a:p>
        </p:txBody>
      </p:sp>
      <p:sp>
        <p:nvSpPr>
          <p:cNvPr id="122" name="Content Placeholder 2"/>
          <p:cNvSpPr txBox="1"/>
          <p:nvPr/>
        </p:nvSpPr>
        <p:spPr>
          <a:xfrm>
            <a:off x="731519" y="2087946"/>
            <a:ext cx="3870962" cy="3673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32613" indent="-332613" defTabSz="886968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134"/>
            </a:pPr>
            <a:r>
              <a:t>Capsules are the Best </a:t>
            </a:r>
          </a:p>
          <a:p>
            <a:pPr lvl="1" marL="720661" indent="-277177" defTabSz="886968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–"/>
              <a:defRPr sz="1843"/>
            </a:pPr>
            <a:r>
              <a:t>Liquids second, tablets last</a:t>
            </a:r>
          </a:p>
          <a:p>
            <a:pPr lvl="1" marL="720661" indent="-277177" defTabSz="886968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–"/>
              <a:defRPr sz="1261"/>
            </a:pPr>
          </a:p>
          <a:p>
            <a:pPr marL="332613" indent="-332613" defTabSz="886968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134"/>
            </a:pPr>
            <a:r>
              <a:t>Multiple vitamins should be dosed twice daily. </a:t>
            </a:r>
          </a:p>
          <a:p>
            <a:pPr lvl="1" marL="720661" indent="-277177" defTabSz="886968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–"/>
              <a:defRPr sz="1843"/>
            </a:pPr>
            <a:r>
              <a:t>“You can’t eat once a day and feel good”</a:t>
            </a:r>
          </a:p>
          <a:p>
            <a:pPr lvl="1" marL="720661" indent="-277177" defTabSz="886968"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–"/>
              <a:defRPr sz="1067"/>
            </a:pPr>
          </a:p>
          <a:p>
            <a:pPr marL="332613" indent="-332613" defTabSz="886968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134"/>
            </a:pPr>
            <a:r>
              <a:t>Vitamins should be attached to “carrier molecules that will enter the body.</a:t>
            </a:r>
          </a:p>
          <a:p>
            <a:pPr marL="332613" indent="-332613" defTabSz="886968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1067"/>
            </a:pPr>
          </a:p>
          <a:p>
            <a:pPr marL="332613" indent="-332613" defTabSz="886968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134"/>
            </a:pPr>
            <a:r>
              <a:t>Optimal (higher) Dosing</a:t>
            </a:r>
          </a:p>
        </p:txBody>
      </p:sp>
      <p:pic>
        <p:nvPicPr>
          <p:cNvPr id="123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800" y="1417637"/>
            <a:ext cx="4038600" cy="434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central drug logo transparent.png" descr="central drug logo transpar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64" y="118194"/>
            <a:ext cx="3809272" cy="889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10"/>
          <p:cNvSpPr txBox="1"/>
          <p:nvPr/>
        </p:nvSpPr>
        <p:spPr>
          <a:xfrm>
            <a:off x="769877" y="1364625"/>
            <a:ext cx="4380370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800"/>
            </a:lvl1pPr>
          </a:lstStyle>
          <a:p>
            <a:pPr/>
            <a:r>
              <a:t>Look for High Quality Fish Oil</a:t>
            </a:r>
          </a:p>
        </p:txBody>
      </p:sp>
      <p:sp>
        <p:nvSpPr>
          <p:cNvPr id="127" name="Content Placeholder 2"/>
          <p:cNvSpPr txBox="1"/>
          <p:nvPr/>
        </p:nvSpPr>
        <p:spPr>
          <a:xfrm>
            <a:off x="655319" y="2438400"/>
            <a:ext cx="4023362" cy="373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Should be triple distilled to remove </a:t>
            </a:r>
            <a:r>
              <a:rPr b="1" i="1">
                <a:solidFill>
                  <a:srgbClr val="FF0000"/>
                </a:solidFill>
              </a:rPr>
              <a:t>ALL </a:t>
            </a:r>
            <a:r>
              <a:t>PCBs and Mercury.</a:t>
            </a:r>
            <a:endParaRPr sz="170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Rule of thumb 600mg of ACTIVE ingredients PER capsule.</a:t>
            </a:r>
            <a:endParaRPr sz="170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Patients should not taste fish or cause the patient to burp.</a:t>
            </a:r>
            <a:endParaRPr sz="1700"/>
          </a:p>
          <a:p>
            <a:pPr marL="342900" indent="-342900">
              <a:lnSpc>
                <a:spcPct val="80000"/>
              </a:lnSpc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Capsules do not need to kept in freezer.</a:t>
            </a:r>
            <a:endParaRPr sz="1700"/>
          </a:p>
        </p:txBody>
      </p:sp>
      <p:pic>
        <p:nvPicPr>
          <p:cNvPr id="128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447" y="2231700"/>
            <a:ext cx="4235506" cy="343852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29" name="central drug logo transparent.png" descr="central drug logo transpar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64" y="118194"/>
            <a:ext cx="3809272" cy="889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9317" y="1343025"/>
            <a:ext cx="4265364" cy="5326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central drug logo transparent.png" descr="central drug logo transpar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364" y="118194"/>
            <a:ext cx="3809272" cy="889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